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844af88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844af88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44af88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844af88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44af88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844af88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844af88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844af88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ae22cf5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ae22cf5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ae22cf58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ae22cf58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44af88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844af88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844af88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844af88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44af888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844af888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844af888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844af888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844af88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844af88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844af888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844af88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844af888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844af888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844af888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844af888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44af888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44af888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844af88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844af88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ae22cf5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ae22cf5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844af888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844af888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844af888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844af888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844af88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844af88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ae22cf58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ae22cf58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844af8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844af8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ae22cf58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ae22cf58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ae22cf58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ae22cf58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844af888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844af888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ae22cf51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ae22cf51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ae22cf5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ae22cf5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844af888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844af888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af35765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af35765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ae22cf586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ae22cf586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e22cf586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ae22cf586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ae22cf586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ae22cf586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e22cf58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ae22cf58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ae22cf586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ae22cf586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ae22cf586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ae22cf586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ae22cf586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ae22cf586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ae22cf58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ae22cf58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e22cf58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ae22cf58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ae22cf58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ae22cf58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44af888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844af888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ae22cf51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ae22cf51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google.com/maps/d/viewer?mid=1Ia0z6OTLdgjv7FeUBcf1IXW-akpFoiLt&amp;ll=41.74621518114693%2C-87.64623085&amp;z=1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65833" y="12723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for Increasing Access to Public Transportation in Chicago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82077" y="45514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Afsara Ali, Brianna Sanzone, Shengjie Lin, Maitiu Sexton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25" y="3324975"/>
            <a:ext cx="1144950" cy="11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7758" l="4121" r="7633" t="8908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7251" l="2837" r="8768" t="60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-6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Train Ridership by Type of Day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25" y="453438"/>
            <a:ext cx="4286250" cy="46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</a:t>
            </a:r>
            <a:r>
              <a:rPr lang="en"/>
              <a:t>Clustering 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0" y="539513"/>
            <a:ext cx="4657975" cy="4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75" y="539525"/>
            <a:ext cx="4657975" cy="4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02200" y="0"/>
            <a:ext cx="24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 </a:t>
            </a:r>
            <a:r>
              <a:rPr lang="en"/>
              <a:t>Clustering 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50" y="539513"/>
            <a:ext cx="4657975" cy="4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7575" y="539525"/>
            <a:ext cx="4657975" cy="46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759550" y="1165950"/>
            <a:ext cx="326400" cy="339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400" y="3582525"/>
            <a:ext cx="1155650" cy="10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Clustering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12580" l="7757" r="8734" t="7744"/>
          <a:stretch/>
        </p:blipFill>
        <p:spPr>
          <a:xfrm>
            <a:off x="117563" y="1286050"/>
            <a:ext cx="7962671" cy="37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7137400" y="507400"/>
            <a:ext cx="19374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Best # </a:t>
            </a:r>
            <a:r>
              <a:rPr b="1" i="1" lang="en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b="1" lang="en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cluster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s: 16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7137400" y="922900"/>
            <a:ext cx="19374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Silhouette Score: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0.42</a:t>
            </a:r>
            <a:endParaRPr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75" y="-60200"/>
            <a:ext cx="9579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9300" y="-68775"/>
            <a:ext cx="10287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6975" y="0"/>
            <a:ext cx="202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Plots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13" y="990275"/>
            <a:ext cx="4606475" cy="30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453088" y="4270775"/>
            <a:ext cx="234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 Ridership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325" y="990267"/>
            <a:ext cx="4606475" cy="307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5461500" y="4193375"/>
            <a:ext cx="209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Ridership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282900" y="2285400"/>
            <a:ext cx="25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Forecasts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to Consider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How do we define current demand?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400"/>
              <a:t>High ridership</a:t>
            </a:r>
            <a:endParaRPr sz="24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400"/>
              <a:t>Low ridership</a:t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Where are employment opportunities concentrated?</a:t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Where do people live?</a:t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Can we predict and map ridership?</a:t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400"/>
              <a:t>Can we find the most and least popular routes?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6100" y="144900"/>
            <a:ext cx="9530100" cy="45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2" type="body"/>
          </p:nvPr>
        </p:nvSpPr>
        <p:spPr>
          <a:xfrm>
            <a:off x="2676750" y="4245350"/>
            <a:ext cx="34044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R2 score: 0.89</a:t>
            </a:r>
            <a:endParaRPr b="1" sz="67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MSE: 3605.66</a:t>
            </a:r>
            <a:endParaRPr b="1" sz="67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1250" y="120450"/>
            <a:ext cx="9383875" cy="46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2869800" y="4352175"/>
            <a:ext cx="34044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R2 score: 0.93</a:t>
            </a:r>
            <a:endParaRPr b="1" sz="67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MSE: 2514.46</a:t>
            </a:r>
            <a:endParaRPr b="1" sz="67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2835600" y="2285400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Forecasts Using ARIMA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0" y="625550"/>
            <a:ext cx="8585175" cy="38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2924388" y="4387075"/>
            <a:ext cx="34044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Best params: p = 14, d = 1, q = 0</a:t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77" u="sng">
                <a:solidFill>
                  <a:schemeClr val="dk1"/>
                </a:solidFill>
                <a:highlight>
                  <a:srgbClr val="FFFFFF"/>
                </a:highlight>
              </a:rPr>
              <a:t>AIC:</a:t>
            </a:r>
            <a:r>
              <a:rPr b="1" lang="en" sz="6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6600">
                <a:solidFill>
                  <a:schemeClr val="dk1"/>
                </a:solidFill>
                <a:highlight>
                  <a:srgbClr val="FFFFFF"/>
                </a:highlight>
              </a:rPr>
              <a:t>17239.05</a:t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812" y="0"/>
            <a:ext cx="9403625" cy="47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2924400" y="4360775"/>
            <a:ext cx="34044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Best params: p = 10, d = 1, q = 8</a:t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77" u="sng">
                <a:solidFill>
                  <a:schemeClr val="dk1"/>
                </a:solidFill>
                <a:highlight>
                  <a:srgbClr val="FFFFFF"/>
                </a:highlight>
              </a:rPr>
              <a:t>AIC:</a:t>
            </a:r>
            <a:r>
              <a:rPr b="1" lang="en" sz="6600">
                <a:solidFill>
                  <a:schemeClr val="dk1"/>
                </a:solidFill>
                <a:highlight>
                  <a:srgbClr val="FFFFFF"/>
                </a:highlight>
              </a:rPr>
              <a:t> 3487.56</a:t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-167675" y="1727100"/>
            <a:ext cx="60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Dataviz goes here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250" y="0"/>
            <a:ext cx="9450500" cy="47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>
            <p:ph idx="2" type="body"/>
          </p:nvPr>
        </p:nvSpPr>
        <p:spPr>
          <a:xfrm>
            <a:off x="2924400" y="4360775"/>
            <a:ext cx="34044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77">
                <a:solidFill>
                  <a:schemeClr val="dk1"/>
                </a:solidFill>
                <a:highlight>
                  <a:srgbClr val="FFFFFF"/>
                </a:highlight>
              </a:rPr>
              <a:t>Best params: p = 10, d = 1, q = 8</a:t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77" u="sng">
                <a:solidFill>
                  <a:schemeClr val="dk1"/>
                </a:solidFill>
                <a:highlight>
                  <a:srgbClr val="FFFFFF"/>
                </a:highlight>
              </a:rPr>
              <a:t>AIC:</a:t>
            </a:r>
            <a:r>
              <a:rPr b="1" lang="en" sz="6600">
                <a:solidFill>
                  <a:schemeClr val="dk1"/>
                </a:solidFill>
                <a:highlight>
                  <a:srgbClr val="FFFFFF"/>
                </a:highlight>
              </a:rPr>
              <a:t> 3487.56</a:t>
            </a:r>
            <a:endParaRPr b="1" sz="6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07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2745300" y="2285400"/>
            <a:ext cx="36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Forecasts Using SARIMA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bus</a:t>
            </a:r>
            <a:br>
              <a:rPr lang="en"/>
            </a:b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152475"/>
            <a:ext cx="60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Dataviz goes here</a:t>
            </a:r>
            <a:endParaRPr/>
          </a:p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6934525" y="1152475"/>
            <a:ext cx="189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Interpretation goes here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350"/>
            <a:ext cx="9144003" cy="43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2847900" y="4666500"/>
            <a:ext cx="344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RMSE: 12537.14       AIC: 28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train</a:t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152475"/>
            <a:ext cx="60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Dataviz goes here</a:t>
            </a:r>
            <a:endParaRPr/>
          </a:p>
        </p:txBody>
      </p:sp>
      <p:sp>
        <p:nvSpPr>
          <p:cNvPr id="265" name="Google Shape;265;p40"/>
          <p:cNvSpPr txBox="1"/>
          <p:nvPr>
            <p:ph idx="2" type="body"/>
          </p:nvPr>
        </p:nvSpPr>
        <p:spPr>
          <a:xfrm>
            <a:off x="6934525" y="1152475"/>
            <a:ext cx="189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Interpretation goes here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263"/>
            <a:ext cx="9144003" cy="42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2823000" y="4696250"/>
            <a:ext cx="350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RMSE: 16851.8       AIC: 38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/>
        </p:nvSpPr>
        <p:spPr>
          <a:xfrm>
            <a:off x="2166950" y="1988350"/>
            <a:ext cx="42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2780100" y="2279250"/>
            <a:ext cx="358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Forecasts Using VAR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Where would be the most effective place(s) to run additional bus/train service? This will be evaluated based on: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Historical and predicted ridership levels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Locations of employment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Current access to public transit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Population density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133925" y="592375"/>
            <a:ext cx="83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</a:t>
            </a:r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8250" l="5650" r="8475" t="8416"/>
          <a:stretch/>
        </p:blipFill>
        <p:spPr>
          <a:xfrm>
            <a:off x="5302675" y="1372312"/>
            <a:ext cx="3791824" cy="367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4">
            <a:alphaModFix/>
          </a:blip>
          <a:srcRect b="7264" l="4664" r="7983" t="8169"/>
          <a:stretch/>
        </p:blipFill>
        <p:spPr>
          <a:xfrm>
            <a:off x="133925" y="1330000"/>
            <a:ext cx="3844800" cy="37218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4098750" y="1642475"/>
            <a:ext cx="10839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 </a:t>
            </a:r>
            <a:r>
              <a:rPr b="1" lang="en" sz="1100">
                <a:highlight>
                  <a:srgbClr val="FFFFFF"/>
                </a:highlight>
              </a:rPr>
              <a:t>54898731.73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F"/>
                </a:highlight>
              </a:rPr>
              <a:t>56260.02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F"/>
                </a:highlight>
              </a:rPr>
              <a:t>35219.95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 </a:t>
            </a:r>
            <a:r>
              <a:rPr b="1" lang="en" sz="1100">
                <a:highlight>
                  <a:srgbClr val="FFFFFF"/>
                </a:highlight>
              </a:rPr>
              <a:t>20590.76</a:t>
            </a:r>
            <a:endParaRPr b="1"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110325" y="568550"/>
            <a:ext cx="91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b="6757" l="5162" r="7494" t="8768"/>
          <a:stretch/>
        </p:blipFill>
        <p:spPr>
          <a:xfrm>
            <a:off x="5083975" y="1446475"/>
            <a:ext cx="4060024" cy="34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 rotWithShape="1">
          <a:blip r:embed="rId4">
            <a:alphaModFix/>
          </a:blip>
          <a:srcRect b="7534" l="6408" r="8151" t="10832"/>
          <a:stretch/>
        </p:blipFill>
        <p:spPr>
          <a:xfrm>
            <a:off x="110325" y="1522725"/>
            <a:ext cx="3976700" cy="3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4071900" y="1593375"/>
            <a:ext cx="10002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 </a:t>
            </a:r>
            <a:r>
              <a:rPr b="1" lang="en" sz="1100">
                <a:highlight>
                  <a:srgbClr val="FFFFFF"/>
                </a:highlight>
              </a:rPr>
              <a:t>39278153.16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F"/>
                </a:highlight>
              </a:rPr>
              <a:t>13559.86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highlight>
                  <a:srgbClr val="FFFFFF"/>
                </a:highlight>
              </a:rPr>
              <a:t>57117.2885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ighlight>
                  <a:srgbClr val="FFFFFF"/>
                </a:highlight>
              </a:rPr>
              <a:t>MSE</a:t>
            </a:r>
            <a:r>
              <a:rPr lang="en" sz="1100">
                <a:highlight>
                  <a:srgbClr val="FFFFFF"/>
                </a:highlight>
              </a:rPr>
              <a:t>: </a:t>
            </a:r>
            <a:r>
              <a:rPr b="1" lang="en" sz="1100">
                <a:highlight>
                  <a:srgbClr val="FFFFFF"/>
                </a:highlight>
              </a:rPr>
              <a:t>59747.7861</a:t>
            </a:r>
            <a:endParaRPr b="1"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2166950" y="1988350"/>
            <a:ext cx="42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3158400" y="2571750"/>
            <a:ext cx="282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Trending Routes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Trending Route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b="8007" l="7507" r="9263" t="8141"/>
          <a:stretch/>
        </p:blipFill>
        <p:spPr>
          <a:xfrm>
            <a:off x="384350" y="1276763"/>
            <a:ext cx="6203550" cy="33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50" y="536400"/>
            <a:ext cx="1580000" cy="44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Least Trending Route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8324" l="9933" r="9173" t="7930"/>
          <a:stretch/>
        </p:blipFill>
        <p:spPr>
          <a:xfrm>
            <a:off x="354700" y="1334800"/>
            <a:ext cx="6047676" cy="333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325" y="567312"/>
            <a:ext cx="1658800" cy="43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Conclusions: Overall ridership is declining. Why?</a:t>
            </a:r>
            <a:endParaRPr sz="2440"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Alternative transportation </a:t>
            </a:r>
            <a:r>
              <a:rPr lang="en" sz="1900"/>
              <a:t>availability</a:t>
            </a:r>
            <a:r>
              <a:rPr lang="en" sz="1900"/>
              <a:t> increasing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Rideshare apps like Uber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Commuter lines suffer during summer and winter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Summer break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Christmas and New Year’s</a:t>
            </a:r>
            <a:endParaRPr sz="1900"/>
          </a:p>
        </p:txBody>
      </p:sp>
      <p:sp>
        <p:nvSpPr>
          <p:cNvPr id="316" name="Google Shape;316;p4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Discontinued routes/stations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COVID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work from home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Increasing concentration of jobs downtown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2745300" y="2285400"/>
            <a:ext cx="36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Ashland BRT (Bus Rapid Transit)</a:t>
            </a:r>
            <a:endParaRPr/>
          </a:p>
        </p:txBody>
      </p:sp>
      <p:sp>
        <p:nvSpPr>
          <p:cNvPr id="327" name="Google Shape;327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</a:t>
            </a:r>
            <a:r>
              <a:rPr lang="en" sz="1800"/>
              <a:t>ajor North/South route, gap not well serviced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Highest overall ridership (but 2nd fastest loss in ridership)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Cut trip from Fullerton to 79th (15 miles) from 85 minutes to 45 minutes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10% of Chicago lives within ½ mile of this route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 in 4 of these houses have no car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950" y="0"/>
            <a:ext cx="39790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Stops</a:t>
            </a:r>
            <a:endParaRPr/>
          </a:p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source: https://www.transitchicago.com/ashlandbrt/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Addition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83rd St Bus</a:t>
            </a:r>
            <a:r>
              <a:rPr lang="en"/>
              <a:t> between Cicero &amp; Metra Electric 83rd St. Eastern Stop (Commuter Rail Station)</a:t>
            </a:r>
            <a:endParaRPr/>
          </a:p>
        </p:txBody>
      </p:sp>
      <p:sp>
        <p:nvSpPr>
          <p:cNvPr id="340" name="Google Shape;340;p51"/>
          <p:cNvSpPr txBox="1"/>
          <p:nvPr>
            <p:ph idx="1" type="body"/>
          </p:nvPr>
        </p:nvSpPr>
        <p:spPr>
          <a:xfrm>
            <a:off x="729325" y="2320450"/>
            <a:ext cx="37743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Fills a mile wide gap through South Side (10 miles long)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83rd St. has higher population density and job density than surrounding areas</a:t>
            </a:r>
            <a:endParaRPr sz="1800"/>
          </a:p>
        </p:txBody>
      </p:sp>
      <p:sp>
        <p:nvSpPr>
          <p:cNvPr id="341" name="Google Shape;341;p51"/>
          <p:cNvSpPr txBox="1"/>
          <p:nvPr>
            <p:ph idx="2" type="body"/>
          </p:nvPr>
        </p:nvSpPr>
        <p:spPr>
          <a:xfrm>
            <a:off x="4643600" y="2320450"/>
            <a:ext cx="3774300" cy="24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Connections to: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Ashburn Metra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83rd St. Avalon Park Metra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Metra Electric 83rd St.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79th St. Red 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Jeffery Jump downtown express bus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0" y="395800"/>
            <a:ext cx="25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Population by Zip Code (2019)</a:t>
            </a:r>
            <a:endParaRPr sz="2240"/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133900" y="1472978"/>
            <a:ext cx="18978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Percentiles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(darker is higher):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0-25%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25-50%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50-75%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75-98%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98%+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20735" r="0" t="0"/>
          <a:stretch/>
        </p:blipFill>
        <p:spPr>
          <a:xfrm>
            <a:off x="2620775" y="0"/>
            <a:ext cx="65232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5457825" y="1905000"/>
            <a:ext cx="409500" cy="34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5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724950" y="0"/>
            <a:ext cx="30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3. </a:t>
            </a:r>
            <a:r>
              <a:rPr lang="en" sz="2500"/>
              <a:t>Increase service on the following routes:</a:t>
            </a:r>
            <a:endParaRPr sz="2500"/>
          </a:p>
        </p:txBody>
      </p:sp>
      <p:sp>
        <p:nvSpPr>
          <p:cNvPr id="352" name="Google Shape;352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Factors: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Low/decreasing ridership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Higher population density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Current lack of service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Low cost compared to creating new routes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3" name="Google Shape;353;p53"/>
          <p:cNvSpPr txBox="1"/>
          <p:nvPr>
            <p:ph idx="1" type="subTitle"/>
          </p:nvPr>
        </p:nvSpPr>
        <p:spPr>
          <a:xfrm>
            <a:off x="724950" y="1352625"/>
            <a:ext cx="33009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79th St. Bus #</a:t>
            </a:r>
            <a:r>
              <a:rPr b="1" lang="en"/>
              <a:t>79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63rd St. Bus #</a:t>
            </a:r>
            <a:r>
              <a:rPr b="1" lang="en"/>
              <a:t>63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Green Line Trains to/from Ashland branch (coinciding with Ashland BRT)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151</a:t>
            </a:r>
            <a:r>
              <a:rPr lang="en"/>
              <a:t> Sheridan (to balance out increasing demand on </a:t>
            </a:r>
            <a:r>
              <a:rPr b="1" lang="en"/>
              <a:t>146</a:t>
            </a:r>
            <a:r>
              <a:rPr lang="en"/>
              <a:t> Inner Drive Express &amp; </a:t>
            </a:r>
            <a:r>
              <a:rPr b="1" lang="en"/>
              <a:t>147</a:t>
            </a:r>
            <a:r>
              <a:rPr lang="en"/>
              <a:t> Outer Drive Express that run parallel)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J14 </a:t>
            </a:r>
            <a:r>
              <a:rPr lang="en"/>
              <a:t>Jeffery Jump (hybrid BRT between deep South Side and downtown)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203" y="335352"/>
            <a:ext cx="4461597" cy="44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0" y="367250"/>
            <a:ext cx="24720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Population by Zip Code (2019)</a:t>
            </a:r>
            <a:endParaRPr sz="2240"/>
          </a:p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133900" y="1472978"/>
            <a:ext cx="18978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Percentiles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(darker is higher):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0-25%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25-50%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50-75%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75-98%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98%+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3C78D8"/>
                </a:solidFill>
              </a:rPr>
              <a:t>Train Lines</a:t>
            </a:r>
            <a:endParaRPr b="1" i="1" sz="2300">
              <a:solidFill>
                <a:srgbClr val="3C78D8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20735" r="0" t="0"/>
          <a:stretch/>
        </p:blipFill>
        <p:spPr>
          <a:xfrm>
            <a:off x="2620775" y="0"/>
            <a:ext cx="65232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5457825" y="1905000"/>
            <a:ext cx="409500" cy="34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0" y="374950"/>
            <a:ext cx="25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40"/>
              <a:t>Population by Zip Code (2019)</a:t>
            </a:r>
            <a:endParaRPr sz="2240"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133900" y="1472978"/>
            <a:ext cx="18978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Percentiles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(darker is higher):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0-25%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25-50%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50-75%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75-98%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98%+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>
                <a:solidFill>
                  <a:srgbClr val="3C78D8"/>
                </a:solidFill>
              </a:rPr>
              <a:t>Bus Routes</a:t>
            </a:r>
            <a:endParaRPr i="1" sz="2300">
              <a:solidFill>
                <a:srgbClr val="3C78D8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20848" r="0" t="0"/>
          <a:stretch/>
        </p:blipFill>
        <p:spPr>
          <a:xfrm>
            <a:off x="2630325" y="0"/>
            <a:ext cx="65136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5457825" y="1905000"/>
            <a:ext cx="409500" cy="34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131075" y="1336050"/>
            <a:ext cx="17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40"/>
              <a:t>Location of Jobs by ZIP code 2001-2020</a:t>
            </a:r>
            <a:endParaRPr sz="1740"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131075" y="2458275"/>
            <a:ext cx="1791000" cy="27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(darker is higher):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0-25%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25-50%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50-75%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75-98%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98%+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557" y="0"/>
            <a:ext cx="7041443" cy="51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284050" y="2285400"/>
            <a:ext cx="45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of Bus and Train Averages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Bus Ridership vs Time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7763" l="10114" r="9162" t="7848"/>
          <a:stretch/>
        </p:blipFill>
        <p:spPr>
          <a:xfrm>
            <a:off x="311700" y="1167575"/>
            <a:ext cx="5783249" cy="32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6461400" y="1725150"/>
            <a:ext cx="2370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Ridership dropped dramatically due to pandemic.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</a:t>
            </a:r>
            <a:r>
              <a:rPr lang="en"/>
              <a:t> to get a better estimate of ridership trend, we dropped the data after 2020.</a:t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5655350" y="2712525"/>
            <a:ext cx="3198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